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68" r:id="rId3"/>
    <p:sldId id="277" r:id="rId4"/>
    <p:sldId id="278" r:id="rId5"/>
    <p:sldId id="256" r:id="rId6"/>
    <p:sldId id="258" r:id="rId7"/>
    <p:sldId id="262" r:id="rId8"/>
    <p:sldId id="389" r:id="rId9"/>
    <p:sldId id="342" r:id="rId10"/>
    <p:sldId id="279" r:id="rId11"/>
    <p:sldId id="259" r:id="rId12"/>
    <p:sldId id="260" r:id="rId13"/>
    <p:sldId id="283" r:id="rId14"/>
    <p:sldId id="281" r:id="rId15"/>
    <p:sldId id="282" r:id="rId16"/>
    <p:sldId id="301" r:id="rId17"/>
    <p:sldId id="318" r:id="rId18"/>
    <p:sldId id="320" r:id="rId19"/>
    <p:sldId id="321" r:id="rId20"/>
    <p:sldId id="323" r:id="rId22"/>
    <p:sldId id="322" r:id="rId23"/>
    <p:sldId id="346" r:id="rId24"/>
    <p:sldId id="382" r:id="rId25"/>
    <p:sldId id="347" r:id="rId26"/>
    <p:sldId id="383" r:id="rId27"/>
    <p:sldId id="348" r:id="rId28"/>
    <p:sldId id="349" r:id="rId29"/>
    <p:sldId id="317" r:id="rId30"/>
    <p:sldId id="384" r:id="rId31"/>
    <p:sldId id="385" r:id="rId32"/>
    <p:sldId id="300" r:id="rId33"/>
    <p:sldId id="343" r:id="rId34"/>
    <p:sldId id="353" r:id="rId35"/>
    <p:sldId id="344" r:id="rId36"/>
    <p:sldId id="355" r:id="rId37"/>
    <p:sldId id="345" r:id="rId38"/>
    <p:sldId id="387" r:id="rId39"/>
    <p:sldId id="386" r:id="rId40"/>
    <p:sldId id="388" r:id="rId41"/>
    <p:sldId id="356" r:id="rId42"/>
    <p:sldId id="357" r:id="rId43"/>
    <p:sldId id="358" r:id="rId44"/>
    <p:sldId id="359" r:id="rId45"/>
    <p:sldId id="360" r:id="rId46"/>
    <p:sldId id="361" r:id="rId47"/>
    <p:sldId id="371" r:id="rId48"/>
    <p:sldId id="372" r:id="rId49"/>
    <p:sldId id="373" r:id="rId50"/>
    <p:sldId id="374" r:id="rId51"/>
    <p:sldId id="375" r:id="rId52"/>
    <p:sldId id="377" r:id="rId53"/>
    <p:sldId id="376" r:id="rId54"/>
    <p:sldId id="378" r:id="rId55"/>
    <p:sldId id="379" r:id="rId56"/>
    <p:sldId id="381" r:id="rId57"/>
    <p:sldId id="380" r:id="rId58"/>
    <p:sldId id="390" r:id="rId59"/>
    <p:sldId id="370" r:id="rId60"/>
    <p:sldId id="350" r:id="rId61"/>
    <p:sldId id="351" r:id="rId62"/>
    <p:sldId id="352" r:id="rId63"/>
    <p:sldId id="354" r:id="rId64"/>
    <p:sldId id="369" r:id="rId65"/>
    <p:sldId id="362" r:id="rId66"/>
    <p:sldId id="363" r:id="rId67"/>
    <p:sldId id="364" r:id="rId68"/>
    <p:sldId id="365" r:id="rId69"/>
    <p:sldId id="366" r:id="rId70"/>
    <p:sldId id="367" r:id="rId71"/>
    <p:sldId id="269" r:id="rId72"/>
    <p:sldId id="280" r:id="rId73"/>
    <p:sldId id="261" r:id="rId74"/>
    <p:sldId id="263" r:id="rId75"/>
    <p:sldId id="264" r:id="rId76"/>
    <p:sldId id="265" r:id="rId77"/>
    <p:sldId id="266" r:id="rId78"/>
    <p:sldId id="267" r:id="rId79"/>
    <p:sldId id="268" r:id="rId80"/>
    <p:sldId id="270" r:id="rId81"/>
    <p:sldId id="271" r:id="rId82"/>
    <p:sldId id="27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7.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24890" y="0"/>
            <a:ext cx="6096000" cy="768350"/>
          </a:xfrm>
          <a:prstGeom prst="rect">
            <a:avLst/>
          </a:prstGeom>
          <a:noFill/>
        </p:spPr>
        <p:txBody>
          <a:bodyPr wrap="square" rtlCol="0" anchor="t">
            <a:spAutoFit/>
          </a:bodyPr>
          <a:p>
            <a:r>
              <a:rPr lang="en-IN" altLang="en-US" sz="4400" b="1">
                <a:solidFill>
                  <a:srgbClr val="FF0000"/>
                </a:solidFill>
                <a:effectLst>
                  <a:outerShdw blurRad="38100" dist="38100" dir="2700000" algn="tl">
                    <a:srgbClr val="000000">
                      <a:alpha val="43137"/>
                    </a:srgbClr>
                  </a:outerShdw>
                </a:effectLst>
                <a:sym typeface="+mn-ea"/>
              </a:rPr>
              <a:t>TRANSFORMERS</a:t>
            </a:r>
            <a:endParaRPr lang="en-IN" altLang="en-US" sz="44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579755" y="768350"/>
            <a:ext cx="10884535" cy="5994400"/>
          </a:xfrm>
          <a:prstGeom prst="rect">
            <a:avLst/>
          </a:prstGeom>
          <a:noFill/>
        </p:spPr>
        <p:txBody>
          <a:bodyPr wrap="square" rtlCol="0">
            <a:noAutofit/>
          </a:bodyPr>
          <a:p>
            <a:r>
              <a:rPr lang="en-IN" altLang="en-US"/>
              <a:t>Encoder Decoder</a:t>
            </a:r>
            <a:endParaRPr lang="en-IN" altLang="en-US"/>
          </a:p>
          <a:p>
            <a:r>
              <a:rPr lang="en-IN" altLang="en-US"/>
              <a:t>Attention</a:t>
            </a:r>
            <a:endParaRPr lang="en-IN" altLang="en-US"/>
          </a:p>
          <a:p>
            <a:r>
              <a:rPr lang="en-IN" altLang="en-US"/>
              <a:t>Self attentions and their Geometric intutions</a:t>
            </a:r>
            <a:endParaRPr lang="en-IN" altLang="en-US"/>
          </a:p>
          <a:p>
            <a:r>
              <a:rPr lang="en-IN" altLang="en-US"/>
              <a:t>Scaled Dot product Attention</a:t>
            </a:r>
            <a:endParaRPr lang="en-IN" altLang="en-US"/>
          </a:p>
          <a:p>
            <a:endParaRPr lang="en-US" altLang="en-US"/>
          </a:p>
          <a:p>
            <a:r>
              <a:rPr lang="en-US" altLang="en-US"/>
              <a:t>          Why is Self Attention called "Self"? | Self Attention Vs Luong Attention in Depth Lecture | CampusX</a:t>
            </a:r>
            <a:endParaRPr lang="en-US" altLang="en-US"/>
          </a:p>
          <a:p>
            <a:r>
              <a:rPr lang="en-US" altLang="en-US"/>
              <a:t>        </a:t>
            </a:r>
            <a:endParaRPr lang="en-US" altLang="en-US"/>
          </a:p>
          <a:p>
            <a:r>
              <a:rPr lang="en-US" altLang="en-US"/>
              <a:t>          What is Multi-head Attention in Transformers | Multi-head Attention v Self Attention | Deep Learning</a:t>
            </a:r>
            <a:endParaRPr lang="en-US" altLang="en-US"/>
          </a:p>
          <a:p>
            <a:r>
              <a:rPr lang="en-US" altLang="en-US"/>
              <a:t>        </a:t>
            </a:r>
            <a:endParaRPr lang="en-US" altLang="en-US"/>
          </a:p>
          <a:p>
            <a:r>
              <a:rPr lang="en-US" altLang="en-US"/>
              <a:t>          Positional Encoding in Transformers | Deep Learning | CampusX</a:t>
            </a:r>
            <a:endParaRPr lang="en-US" altLang="en-US"/>
          </a:p>
          <a:p>
            <a:r>
              <a:rPr lang="en-US" altLang="en-US"/>
              <a:t>          Layer Normalization in Transformers | Layer Norm Vs Batch Norm</a:t>
            </a:r>
            <a:endParaRPr lang="en-US" altLang="en-US"/>
          </a:p>
          <a:p>
            <a:r>
              <a:rPr lang="en-US" altLang="en-US"/>
              <a:t>        </a:t>
            </a:r>
            <a:endParaRPr lang="en-US" altLang="en-US"/>
          </a:p>
          <a:p>
            <a:r>
              <a:rPr lang="en-US" altLang="en-US"/>
              <a:t>          Transformer Architecture | Part 1 Encoder Architecture | CampusX</a:t>
            </a:r>
            <a:endParaRPr lang="en-US" altLang="en-US"/>
          </a:p>
          <a:p>
            <a:r>
              <a:rPr lang="en-US" altLang="en-US"/>
              <a:t>        </a:t>
            </a:r>
            <a:endParaRPr lang="en-US" altLang="en-US"/>
          </a:p>
          <a:p>
            <a:r>
              <a:rPr lang="en-US" altLang="en-US"/>
              <a:t>          Masked Self Attention | Masked Multi-head Attention in Transformer | Transformer Decoder</a:t>
            </a:r>
            <a:endParaRPr lang="en-US" altLang="en-US"/>
          </a:p>
          <a:p>
            <a:r>
              <a:rPr lang="en-US" altLang="en-US"/>
              <a:t>        </a:t>
            </a:r>
            <a:endParaRPr lang="en-US" altLang="en-US"/>
          </a:p>
          <a:p>
            <a:r>
              <a:rPr lang="en-US" altLang="en-US"/>
              <a:t>          Cross Attention in Transformers | 100 Days Of Deep Learning | CampusX</a:t>
            </a:r>
            <a:endParaRPr lang="en-US" altLang="en-US"/>
          </a:p>
          <a:p>
            <a:r>
              <a:rPr lang="en-US" altLang="en-US"/>
              <a:t>        </a:t>
            </a:r>
            <a:endParaRPr lang="en-US" altLang="en-US"/>
          </a:p>
          <a:p>
            <a:r>
              <a:rPr lang="en-US" altLang="en-US"/>
              <a:t>          Transformer Decoder Architecture | Deep Learning | CampusX</a:t>
            </a:r>
            <a:endParaRPr lang="en-US" altLang="en-US"/>
          </a:p>
          <a:p>
            <a:r>
              <a:rPr lang="en-US" altLang="en-US"/>
              <a:t>        </a:t>
            </a:r>
            <a:endParaRPr lang="en-US" altLang="en-US"/>
          </a:p>
          <a:p>
            <a:r>
              <a:rPr lang="en-US" altLang="en-US"/>
              <a:t>          Transformer Inference | How Inference is done in Transformer? | Deep Learning | CampusX</a:t>
            </a:r>
            <a:endParaRPr lang="en-US" altLang="en-US"/>
          </a:p>
          <a:p>
            <a:r>
              <a:rPr lang="en-US" altLang="en-US"/>
              <a:t>        </a:t>
            </a:r>
            <a:endParaRPr lang="en-US" altLang="en-US"/>
          </a:p>
          <a:p>
            <a:r>
              <a:rPr lang="en-US" altLang="en-US"/>
              <a:t>        </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50604</Words>
  <Application>WPS Presentation</Application>
  <PresentationFormat>Widescreen</PresentationFormat>
  <Paragraphs>1084</Paragraphs>
  <Slides>80</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80</vt:i4>
      </vt:variant>
    </vt:vector>
  </HeadingPairs>
  <TitlesOfParts>
    <vt:vector size="117" baseType="lpstr">
      <vt:lpstr>Arial</vt:lpstr>
      <vt:lpstr>SimSun</vt:lpstr>
      <vt:lpstr>Wingdings</vt:lpstr>
      <vt:lpstr>Arial</vt:lpstr>
      <vt:lpstr>Google Sans</vt:lpstr>
      <vt:lpstr>Segoe Print</vt:lpstr>
      <vt:lpstr>Tomorrow</vt:lpstr>
      <vt:lpstr>Calibri Light</vt:lpstr>
      <vt:lpstr>Calibri</vt:lpstr>
      <vt:lpstr>Microsoft YaHei</vt:lpstr>
      <vt:lpstr>Arial Unicode MS</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309</cp:revision>
  <dcterms:created xsi:type="dcterms:W3CDTF">2025-02-02T08:06:00Z</dcterms:created>
  <dcterms:modified xsi:type="dcterms:W3CDTF">2025-03-15T18:58:07Z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